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70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65" r:id="rId13"/>
    <p:sldId id="266" r:id="rId14"/>
    <p:sldId id="267" r:id="rId15"/>
    <p:sldId id="258" r:id="rId16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455" autoAdjust="0"/>
  </p:normalViewPr>
  <p:slideViewPr>
    <p:cSldViewPr snapToGrid="0">
      <p:cViewPr varScale="1">
        <p:scale>
          <a:sx n="63" d="100"/>
          <a:sy n="63" d="100"/>
        </p:scale>
        <p:origin x="74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AA3F-F4A5-4B69-A01E-88BB4548CD2E}" type="datetimeFigureOut">
              <a:rPr lang="es-AR" smtClean="0"/>
              <a:t>12/8/2020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17B7-CAD7-4CE9-AADA-77CFE036100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303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Tres escenarios posibles: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- </a:t>
            </a:r>
            <a:r>
              <a:rPr lang="es-ES_tradnl" sz="1200" dirty="0" smtClean="0"/>
              <a:t>Atención primaria en zonas urbanas</a:t>
            </a:r>
            <a:endParaRPr lang="es-AR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- </a:t>
            </a:r>
            <a:r>
              <a:rPr lang="es-ES_tradnl" sz="1200" dirty="0" smtClean="0"/>
              <a:t>Primer diagnóstico en zonas remotas, extremas o aisladas</a:t>
            </a:r>
            <a:endParaRPr lang="es-AR" sz="1200" dirty="0" smtClean="0"/>
          </a:p>
          <a:p>
            <a:r>
              <a:rPr lang="es-ES" dirty="0" smtClean="0"/>
              <a:t>- 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538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 métodos</a:t>
            </a:r>
            <a:r>
              <a:rPr lang="es-ES" baseline="0" dirty="0" smtClean="0"/>
              <a:t> actuales tienen desventajas comunes: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No son portátiles (salvo US pero no se usa para óseo)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Emite energías ionizantes (no son inocuos)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Requieren de grandes instalaciones (edilicias, aislamientos, energía de media tensión, </a:t>
            </a:r>
            <a:r>
              <a:rPr lang="es-ES" baseline="0" dirty="0" err="1" smtClean="0"/>
              <a:t>etc</a:t>
            </a:r>
            <a:r>
              <a:rPr lang="es-ES" baseline="0" dirty="0" smtClean="0"/>
              <a:t>).</a:t>
            </a:r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406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propósito de este proyecto es el desarrollo de un prototipo calibrado y funcional de un </a:t>
            </a:r>
            <a:r>
              <a:rPr lang="es-E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bioimpedanciómetro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uso específico de detección de fracturas de huesos largos en extremidades; brindando la posibilidad de un diagnóstico in-</a:t>
            </a:r>
            <a:r>
              <a:rPr lang="es-E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invasivo e inocuo para el paciente.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903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Verde:</a:t>
            </a:r>
            <a:r>
              <a:rPr lang="es-ES" baseline="0" dirty="0" smtClean="0"/>
              <a:t> Gestión general</a:t>
            </a:r>
          </a:p>
          <a:p>
            <a:r>
              <a:rPr lang="es-ES" baseline="0" dirty="0" smtClean="0"/>
              <a:t>Rosa: </a:t>
            </a:r>
            <a:r>
              <a:rPr lang="es-ES" baseline="0" dirty="0" err="1" smtClean="0"/>
              <a:t>Bateria</a:t>
            </a:r>
            <a:r>
              <a:rPr lang="es-ES" baseline="0" dirty="0" smtClean="0"/>
              <a:t> y circuito regulador</a:t>
            </a:r>
          </a:p>
          <a:p>
            <a:r>
              <a:rPr lang="es-ES" baseline="0" dirty="0" smtClean="0"/>
              <a:t>Beige: Sistema basado en AD5933</a:t>
            </a:r>
          </a:p>
          <a:p>
            <a:r>
              <a:rPr lang="es-ES" baseline="0" dirty="0" smtClean="0"/>
              <a:t>Gris: Arquitectura de SW</a:t>
            </a:r>
          </a:p>
          <a:p>
            <a:r>
              <a:rPr lang="es-ES" baseline="0" dirty="0" smtClean="0"/>
              <a:t>Amarillo: Interfaz</a:t>
            </a:r>
          </a:p>
          <a:p>
            <a:r>
              <a:rPr lang="es-ES" baseline="0" dirty="0" smtClean="0"/>
              <a:t>Rojo: Protocolo y CI</a:t>
            </a:r>
          </a:p>
          <a:p>
            <a:r>
              <a:rPr lang="es-ES" baseline="0" dirty="0" smtClean="0"/>
              <a:t>Celeste: Mediciones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590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 pueden realizar</a:t>
            </a:r>
            <a:r>
              <a:rPr lang="es-ES" baseline="0" dirty="0" smtClean="0"/>
              <a:t> tareas en paralelo a partir que las tareas están distribuidas entre los distintos referentes de cada disciplina.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23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este</a:t>
            </a:r>
            <a:r>
              <a:rPr lang="es-ES" baseline="0" dirty="0" smtClean="0"/>
              <a:t> despliegue de tareas se puede observar que la mayor dependencia de tareas se dan en el desarrollo de </a:t>
            </a:r>
            <a:r>
              <a:rPr lang="es-ES" baseline="0" dirty="0" err="1" smtClean="0"/>
              <a:t>sw</a:t>
            </a:r>
            <a:r>
              <a:rPr lang="es-ES" baseline="0" dirty="0" smtClean="0"/>
              <a:t>, firmware, hardware y la integración de los mismo para las mediciones prueba.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0261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Mencionar Requerimiento</a:t>
            </a:r>
            <a:r>
              <a:rPr lang="es-ES" baseline="0" dirty="0" smtClean="0"/>
              <a:t> concretos y detallar las acciones.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17117-B7C7-4CC2-8754-79A9A878D2F8}" type="datetime1">
              <a:rPr lang="es-AR" smtClean="0"/>
              <a:t>12/8/2020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713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19D33-5126-4607-9DAC-AAE095EA0A35}" type="datetime1">
              <a:rPr lang="es-AR" smtClean="0"/>
              <a:t>12/8/2020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4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874D-8FDB-4D88-8191-B262A8D0951D}" type="datetime1">
              <a:rPr lang="es-AR" smtClean="0"/>
              <a:t>12/8/2020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787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AC8C-1117-4641-B30A-57CA04143C68}" type="datetime1">
              <a:rPr lang="es-AR" smtClean="0"/>
              <a:t>12/8/2020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91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A7C22-1992-43A3-8D6E-1C8D6FFC4898}" type="datetime1">
              <a:rPr lang="es-AR" smtClean="0"/>
              <a:t>12/8/2020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18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07C9-110A-456B-83BE-6531A0318B07}" type="datetime1">
              <a:rPr lang="es-AR" smtClean="0"/>
              <a:t>12/8/2020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55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D2B7-CC75-4562-92D5-37E6AE387719}" type="datetime1">
              <a:rPr lang="es-AR" smtClean="0"/>
              <a:t>12/8/2020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8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0F8B-9C94-419C-817E-FE941F648571}" type="datetime1">
              <a:rPr lang="es-AR" smtClean="0"/>
              <a:t>12/8/2020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537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B871-2531-4EE1-A543-E124A8885D31}" type="datetime1">
              <a:rPr lang="es-AR" smtClean="0"/>
              <a:t>12/8/2020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893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7641-D19D-492D-97D0-67414574EE98}" type="datetime1">
              <a:rPr lang="es-AR" smtClean="0"/>
              <a:t>12/8/2020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00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17890-0CB2-4783-B301-5A24CE501AA6}" type="datetime1">
              <a:rPr lang="es-AR" smtClean="0"/>
              <a:t>12/8/2020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33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E648-A5F6-4212-8890-D7B90105BC3F}" type="datetime1">
              <a:rPr lang="es-AR" smtClean="0"/>
              <a:t>12/8/2020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279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36468"/>
            <a:ext cx="8869680" cy="1169781"/>
          </a:xfrm>
        </p:spPr>
        <p:txBody>
          <a:bodyPr>
            <a:normAutofit/>
          </a:bodyPr>
          <a:lstStyle/>
          <a:p>
            <a:r>
              <a:rPr lang="es-ES" sz="3600" dirty="0" smtClean="0"/>
              <a:t>Planificación del trabajo final del curso “Gestión de proyectos de ingeniería”</a:t>
            </a:r>
            <a:endParaRPr lang="es-AR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817" y="2801533"/>
            <a:ext cx="8699863" cy="2820471"/>
          </a:xfrm>
        </p:spPr>
        <p:txBody>
          <a:bodyPr>
            <a:noAutofit/>
          </a:bodyPr>
          <a:lstStyle/>
          <a:p>
            <a:r>
              <a:rPr lang="es-E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“Detección 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de lesiones óseas por medio de </a:t>
            </a:r>
            <a:r>
              <a:rPr lang="es-E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bioimpedancia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: pruebas clínicas y portabilidad</a:t>
            </a:r>
            <a:r>
              <a:rPr lang="es-E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endParaRPr lang="es-AR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6135029"/>
            <a:ext cx="400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Autor y director: Ing. Antonio H. </a:t>
            </a:r>
            <a:r>
              <a:rPr lang="es-ES" dirty="0" err="1" smtClean="0"/>
              <a:t>Dell’Osa</a:t>
            </a:r>
            <a:endParaRPr lang="es-AR" dirty="0"/>
          </a:p>
        </p:txBody>
      </p:sp>
      <p:sp>
        <p:nvSpPr>
          <p:cNvPr id="5" name="Rectángulo 4"/>
          <p:cNvSpPr/>
          <p:nvPr/>
        </p:nvSpPr>
        <p:spPr>
          <a:xfrm>
            <a:off x="0" y="6458311"/>
            <a:ext cx="743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Proyectos de investigación y desarrollo de la UNTDF: Convocatoria 2019-2021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36328" y="6369074"/>
            <a:ext cx="2057400" cy="365125"/>
          </a:xfrm>
        </p:spPr>
        <p:txBody>
          <a:bodyPr/>
          <a:lstStyle/>
          <a:p>
            <a:fld id="{B0F4455C-3271-4A7A-9C48-B8F6F390C84D}" type="slidenum">
              <a:rPr lang="es-AR" smtClean="0"/>
              <a:t>1</a:t>
            </a:fld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0" y="57656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15 de agosto de 2020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8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10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Diagrama de Gantt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r="4856"/>
          <a:stretch/>
        </p:blipFill>
        <p:spPr>
          <a:xfrm>
            <a:off x="1" y="1828800"/>
            <a:ext cx="889669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11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Diagrama de Gantt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r="3770"/>
          <a:stretch/>
        </p:blipFill>
        <p:spPr>
          <a:xfrm>
            <a:off x="520065" y="1540511"/>
            <a:ext cx="8121015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12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Gestión de riesgos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71" y="1211424"/>
            <a:ext cx="9210941" cy="30940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179570" y="4876877"/>
            <a:ext cx="4335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Proyecto biomédico en tiempos de PANDEMIA </a:t>
            </a:r>
            <a:endParaRPr lang="es-AR" sz="2800" dirty="0"/>
          </a:p>
        </p:txBody>
      </p:sp>
      <p:pic>
        <p:nvPicPr>
          <p:cNvPr id="1026" name="Picture 2" descr="Homer's odyssey | Simpsonspedia - Wiki en Español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4" y="4116466"/>
            <a:ext cx="3700145" cy="27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13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Gestión de calidad</a:t>
            </a:r>
            <a:endParaRPr lang="es-AR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2745"/>
              </p:ext>
            </p:extLst>
          </p:nvPr>
        </p:nvGraphicFramePr>
        <p:xfrm>
          <a:off x="548640" y="1762760"/>
          <a:ext cx="8473440" cy="364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480">
                  <a:extLst>
                    <a:ext uri="{9D8B030D-6E8A-4147-A177-3AD203B41FA5}">
                      <a16:colId xmlns:a16="http://schemas.microsoft.com/office/drawing/2014/main" val="608719161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198590801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61374416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lvl="0" algn="ctr"/>
                      <a:r>
                        <a:rPr lang="es-ES" sz="2400" dirty="0" smtClean="0"/>
                        <a:t>Grupo de requerimientos</a:t>
                      </a:r>
                      <a:endParaRPr lang="es-A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400" dirty="0" smtClean="0"/>
                        <a:t>Verificación</a:t>
                      </a:r>
                      <a:endParaRPr lang="es-A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400" dirty="0" smtClean="0"/>
                        <a:t>Validación</a:t>
                      </a:r>
                      <a:endParaRPr lang="es-A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17028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Normativa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Medición</a:t>
                      </a:r>
                      <a:r>
                        <a:rPr lang="es-ES" sz="2000" baseline="0" dirty="0" smtClean="0"/>
                        <a:t> e inspección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Certificaciones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7579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Adquisición de datos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Mediciones e inspecciones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Demostraciones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1327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Interfaz</a:t>
                      </a:r>
                      <a:r>
                        <a:rPr lang="es-ES" sz="2000" baseline="0" dirty="0" smtClean="0"/>
                        <a:t> con el usuario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Inspección</a:t>
                      </a:r>
                      <a:r>
                        <a:rPr lang="es-ES" sz="2000" baseline="0" dirty="0" smtClean="0"/>
                        <a:t> y análisis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Demostraciones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65238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Portabilidad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Análisis, Inspección</a:t>
                      </a:r>
                      <a:r>
                        <a:rPr lang="es-ES" sz="2000" baseline="0" dirty="0" smtClean="0"/>
                        <a:t> y Medición 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Pruebas y demostraciones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825846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126490" y="2865120"/>
            <a:ext cx="441170" cy="25383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/>
          <p:cNvSpPr txBox="1"/>
          <p:nvPr/>
        </p:nvSpPr>
        <p:spPr>
          <a:xfrm rot="16200000">
            <a:off x="-1016444" y="3545004"/>
            <a:ext cx="2644988" cy="523220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r>
              <a:rPr lang="es-ES" sz="2800" dirty="0" smtClean="0"/>
              <a:t>asociados con</a:t>
            </a:r>
            <a:endParaRPr lang="es-AR" sz="2800" dirty="0"/>
          </a:p>
        </p:txBody>
      </p:sp>
      <p:sp>
        <p:nvSpPr>
          <p:cNvPr id="8" name="Rectángulo 7"/>
          <p:cNvSpPr/>
          <p:nvPr/>
        </p:nvSpPr>
        <p:spPr>
          <a:xfrm>
            <a:off x="1767840" y="5623560"/>
            <a:ext cx="6065520" cy="732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/>
          <p:cNvSpPr txBox="1"/>
          <p:nvPr/>
        </p:nvSpPr>
        <p:spPr>
          <a:xfrm>
            <a:off x="1249680" y="5623560"/>
            <a:ext cx="710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Acciones llevadas adelante con cada grupo de tareas de requerimientos</a:t>
            </a:r>
            <a:endParaRPr lang="es-A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14</a:t>
            </a:fld>
            <a:endParaRPr lang="es-AR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46" y="1196752"/>
            <a:ext cx="9170946" cy="5508422"/>
          </a:xfrm>
          <a:prstGeom prst="rect">
            <a:avLst/>
          </a:prstGeom>
        </p:spPr>
      </p:pic>
      <p:sp>
        <p:nvSpPr>
          <p:cNvPr id="7" name="3 CuadroTexto"/>
          <p:cNvSpPr txBox="1"/>
          <p:nvPr/>
        </p:nvSpPr>
        <p:spPr>
          <a:xfrm>
            <a:off x="899592" y="5345340"/>
            <a:ext cx="7632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smtClean="0">
                <a:latin typeface="Berlin Sans FB" panose="020E0602020502020306" pitchFamily="34" charset="0"/>
              </a:rPr>
              <a:t>GRACIAS</a:t>
            </a:r>
            <a:endParaRPr lang="es-AR" sz="6600" dirty="0" smtClean="0">
              <a:latin typeface="Berlin Sans FB" panose="020E0602020502020306" pitchFamily="34" charset="0"/>
            </a:endParaRPr>
          </a:p>
        </p:txBody>
      </p:sp>
      <p:sp>
        <p:nvSpPr>
          <p:cNvPr id="8" name="4 CuadroTexto"/>
          <p:cNvSpPr txBox="1"/>
          <p:nvPr/>
        </p:nvSpPr>
        <p:spPr>
          <a:xfrm>
            <a:off x="899592" y="1700808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ahdellosa@untdf.edu.ar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7526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15</a:t>
            </a:fld>
            <a:endParaRPr lang="es-A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6" y="1485240"/>
            <a:ext cx="44005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789040"/>
            <a:ext cx="2708895" cy="286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96834" y="4767943"/>
            <a:ext cx="4336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/>
              <a:t>Preguntas y/o dudas</a:t>
            </a:r>
            <a:endParaRPr lang="es-AR" sz="5400" b="1" dirty="0"/>
          </a:p>
        </p:txBody>
      </p:sp>
    </p:spTree>
    <p:extLst>
      <p:ext uri="{BB962C8B-B14F-4D97-AF65-F5344CB8AC3E}">
        <p14:creationId xmlns:p14="http://schemas.microsoft.com/office/powerpoint/2010/main" val="7076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2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5220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Introducción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225551"/>
            <a:ext cx="31718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70" y="1191650"/>
            <a:ext cx="3210051" cy="278204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505349" y="6492205"/>
            <a:ext cx="2483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Primer diagnóstico en zonas remotas, extremas o aisladas</a:t>
            </a:r>
            <a:endParaRPr lang="es-AR" sz="24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454" y="4392592"/>
            <a:ext cx="3880470" cy="219761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84" y="4104180"/>
            <a:ext cx="2628900" cy="24860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420" y="2030941"/>
            <a:ext cx="3187650" cy="2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3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5220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Introducción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59" y="1372565"/>
            <a:ext cx="2589318" cy="23042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7" y="1947833"/>
            <a:ext cx="2424757" cy="3380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069100"/>
            <a:ext cx="2642245" cy="1893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231" y="3913636"/>
            <a:ext cx="1564839" cy="28303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652120" y="141277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Resonancia Magnética Nuclear</a:t>
            </a:r>
            <a:endParaRPr lang="es-AR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076056" y="5877272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Radiografía por Rayos X</a:t>
            </a:r>
            <a:endParaRPr lang="es-AR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948264" y="5085184"/>
            <a:ext cx="199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Ecografía por ultrasonido</a:t>
            </a:r>
            <a:endParaRPr lang="es-AR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43361" y="531601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Tomografía axial computarizada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5936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4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9139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Introducción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62" y="1938524"/>
            <a:ext cx="5602235" cy="3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lamada de flecha a la derecha 9"/>
          <p:cNvSpPr/>
          <p:nvPr/>
        </p:nvSpPr>
        <p:spPr>
          <a:xfrm>
            <a:off x="228600" y="1528906"/>
            <a:ext cx="4199710" cy="482744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5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308283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Interesados</a:t>
            </a:r>
            <a:endParaRPr lang="es-AR" sz="36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853795" y="1528906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Cliente: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Secretario de Ciencia y Tecnología UNTDF</a:t>
            </a:r>
            <a:endParaRPr lang="es-AR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35280" y="1916859"/>
            <a:ext cx="300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Responsable: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Antonio </a:t>
            </a:r>
            <a:r>
              <a:rPr lang="es-ES" sz="2400" dirty="0" err="1" smtClean="0"/>
              <a:t>Dell’Osa</a:t>
            </a:r>
            <a:endParaRPr lang="es-AR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335280" y="4587240"/>
            <a:ext cx="3002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Colaboradores: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Ing. </a:t>
            </a:r>
            <a:r>
              <a:rPr lang="es-ES" sz="2400" dirty="0" err="1" smtClean="0"/>
              <a:t>Mailing</a:t>
            </a:r>
            <a:endParaRPr lang="es-ES" sz="2400" dirty="0" smtClean="0"/>
          </a:p>
          <a:p>
            <a:r>
              <a:rPr lang="es-ES" sz="2400" dirty="0" smtClean="0"/>
              <a:t>Lic. Silva</a:t>
            </a:r>
          </a:p>
          <a:p>
            <a:r>
              <a:rPr lang="es-ES" sz="2400" dirty="0" smtClean="0"/>
              <a:t>Dr. </a:t>
            </a:r>
            <a:r>
              <a:rPr lang="es-ES" sz="2400" dirty="0" err="1" smtClean="0"/>
              <a:t>Masner</a:t>
            </a:r>
            <a:endParaRPr lang="es-AR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50520" y="2941320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Equipo: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Lic. </a:t>
            </a:r>
            <a:r>
              <a:rPr lang="es-ES" sz="2400" dirty="0" err="1" smtClean="0"/>
              <a:t>Prisching</a:t>
            </a:r>
            <a:endParaRPr lang="es-ES" sz="2400" dirty="0" smtClean="0"/>
          </a:p>
          <a:p>
            <a:r>
              <a:rPr lang="es-ES" sz="2400" dirty="0" smtClean="0"/>
              <a:t>Dr. González </a:t>
            </a:r>
            <a:r>
              <a:rPr lang="es-ES" sz="2400" dirty="0" err="1" smtClean="0"/>
              <a:t>Dondo</a:t>
            </a:r>
            <a:endParaRPr lang="es-AR" sz="2400" dirty="0"/>
          </a:p>
        </p:txBody>
      </p:sp>
      <p:sp>
        <p:nvSpPr>
          <p:cNvPr id="11" name="Recortar rectángulo de esquina diagonal 10"/>
          <p:cNvSpPr/>
          <p:nvPr/>
        </p:nvSpPr>
        <p:spPr>
          <a:xfrm>
            <a:off x="4428310" y="3599302"/>
            <a:ext cx="4450080" cy="2757049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/>
          <p:cNvSpPr txBox="1"/>
          <p:nvPr/>
        </p:nvSpPr>
        <p:spPr>
          <a:xfrm>
            <a:off x="4550230" y="3794760"/>
            <a:ext cx="4328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Grupo INTERDISCIPLICARIO E INTERINSTITUCIONAL</a:t>
            </a:r>
          </a:p>
          <a:p>
            <a:endParaRPr lang="es-AR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887690" y="4889816"/>
            <a:ext cx="3886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Médico – Kinesiólogo – Ing. Electrónicos – Ing. Biomédico -  Informático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208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4330" y="2832736"/>
            <a:ext cx="7886700" cy="2853055"/>
          </a:xfrm>
        </p:spPr>
        <p:txBody>
          <a:bodyPr>
            <a:normAutofit/>
          </a:bodyPr>
          <a:lstStyle/>
          <a:p>
            <a:r>
              <a:rPr lang="es-ES" sz="3200" dirty="0" smtClean="0"/>
              <a:t>No invasivo</a:t>
            </a:r>
          </a:p>
          <a:p>
            <a:r>
              <a:rPr lang="es-ES" sz="3200" dirty="0" smtClean="0"/>
              <a:t>Inocuo</a:t>
            </a:r>
          </a:p>
          <a:p>
            <a:r>
              <a:rPr lang="es-ES" sz="3200" dirty="0" smtClean="0"/>
              <a:t>In-situ</a:t>
            </a:r>
          </a:p>
          <a:p>
            <a:r>
              <a:rPr lang="es-ES" sz="3200" dirty="0" smtClean="0"/>
              <a:t>Ventajoso para el medio ambiente</a:t>
            </a:r>
          </a:p>
          <a:p>
            <a:r>
              <a:rPr lang="es-ES" sz="3200" dirty="0" smtClean="0"/>
              <a:t>Ventajoso para el ámbito hospitalario</a:t>
            </a:r>
            <a:endParaRPr lang="es-AR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6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3317970" y="130629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Propósito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1" y="1350108"/>
            <a:ext cx="3714750" cy="24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825625"/>
            <a:ext cx="9144000" cy="4351338"/>
          </a:xfrm>
        </p:spPr>
        <p:txBody>
          <a:bodyPr/>
          <a:lstStyle/>
          <a:p>
            <a:r>
              <a:rPr lang="es-ES" dirty="0" smtClean="0"/>
              <a:t>Desarrollo de un prototipo funcional (AD5933 </a:t>
            </a:r>
            <a:r>
              <a:rPr lang="es-ES" dirty="0" err="1" smtClean="0"/>
              <a:t>based-on</a:t>
            </a:r>
            <a:r>
              <a:rPr lang="es-ES" dirty="0" smtClean="0"/>
              <a:t>)</a:t>
            </a:r>
          </a:p>
          <a:p>
            <a:r>
              <a:rPr lang="es-ES" dirty="0" smtClean="0"/>
              <a:t>Portátil (baterías y cargador)</a:t>
            </a:r>
          </a:p>
          <a:p>
            <a:r>
              <a:rPr lang="es-ES" dirty="0" smtClean="0"/>
              <a:t>Frecuencia de trabajo 5kHz-100kHz</a:t>
            </a:r>
          </a:p>
          <a:p>
            <a:r>
              <a:rPr lang="es-ES" dirty="0" smtClean="0"/>
              <a:t>Interfaz en dispositivo Smart-portátil con conexión inalámbrica</a:t>
            </a:r>
          </a:p>
          <a:p>
            <a:r>
              <a:rPr lang="es-ES" dirty="0" smtClean="0"/>
              <a:t>Gráficas XY de mediciones y escala de diagnóstico</a:t>
            </a:r>
          </a:p>
          <a:p>
            <a:r>
              <a:rPr lang="es-ES" dirty="0" smtClean="0"/>
              <a:t>Electrodos aplicables para seres humanos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7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3435530" y="117566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Alcance</a:t>
            </a:r>
            <a:endParaRPr lang="es-A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4959" y="1125221"/>
            <a:ext cx="7886700" cy="5596255"/>
          </a:xfrm>
        </p:spPr>
        <p:txBody>
          <a:bodyPr>
            <a:normAutofit/>
          </a:bodyPr>
          <a:lstStyle/>
          <a:p>
            <a:r>
              <a:rPr lang="es-ES" dirty="0" smtClean="0"/>
              <a:t>Normativa: IRAM 4220-1 y declaración de Helsinki. </a:t>
            </a:r>
          </a:p>
          <a:p>
            <a:r>
              <a:rPr lang="es-ES" dirty="0" smtClean="0"/>
              <a:t>Portabilidad</a:t>
            </a:r>
          </a:p>
          <a:p>
            <a:pPr lvl="1"/>
            <a:r>
              <a:rPr lang="es-ES" dirty="0"/>
              <a:t>Batería -</a:t>
            </a:r>
            <a:r>
              <a:rPr lang="en-US" dirty="0"/>
              <a:t>&gt;</a:t>
            </a:r>
            <a:r>
              <a:rPr lang="es-ES" dirty="0"/>
              <a:t> autonomía de 2 </a:t>
            </a:r>
            <a:r>
              <a:rPr lang="es-ES" dirty="0" err="1"/>
              <a:t>hrs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Dimensiones</a:t>
            </a:r>
          </a:p>
          <a:p>
            <a:pPr lvl="1"/>
            <a:r>
              <a:rPr lang="es-ES" dirty="0" smtClean="0"/>
              <a:t>Disipación térmica.</a:t>
            </a:r>
            <a:endParaRPr lang="es-ES" dirty="0"/>
          </a:p>
          <a:p>
            <a:pPr lvl="1"/>
            <a:r>
              <a:rPr lang="es-ES" dirty="0"/>
              <a:t>Interfaz en el dispositivo Smart.</a:t>
            </a:r>
          </a:p>
          <a:p>
            <a:r>
              <a:rPr lang="es-ES" dirty="0" smtClean="0"/>
              <a:t>Adquisición </a:t>
            </a:r>
          </a:p>
          <a:p>
            <a:pPr lvl="1"/>
            <a:r>
              <a:rPr lang="es-ES" dirty="0" smtClean="0"/>
              <a:t>3 pares de electrodos seleccionables.</a:t>
            </a:r>
            <a:endParaRPr lang="es-ES" dirty="0"/>
          </a:p>
          <a:p>
            <a:pPr lvl="1"/>
            <a:r>
              <a:rPr lang="es-ES" dirty="0" smtClean="0"/>
              <a:t>Frecuencias: 5kHz a 100kHz</a:t>
            </a:r>
          </a:p>
          <a:p>
            <a:pPr lvl="1"/>
            <a:r>
              <a:rPr lang="es-ES" dirty="0" smtClean="0"/>
              <a:t>Resolución de 10 </a:t>
            </a:r>
            <a:r>
              <a:rPr lang="es-ES" dirty="0" err="1" smtClean="0"/>
              <a:t>Ohms</a:t>
            </a:r>
            <a:endParaRPr lang="es-ES" dirty="0"/>
          </a:p>
          <a:p>
            <a:r>
              <a:rPr lang="es-ES" dirty="0" smtClean="0"/>
              <a:t>Interfaz Usuario</a:t>
            </a:r>
          </a:p>
          <a:p>
            <a:pPr lvl="1"/>
            <a:r>
              <a:rPr lang="es-ES" dirty="0" smtClean="0"/>
              <a:t>Visualización de |Z| en dominio </a:t>
            </a:r>
            <a:r>
              <a:rPr lang="es-ES" dirty="0" err="1" smtClean="0"/>
              <a:t>frecuencial</a:t>
            </a:r>
            <a:r>
              <a:rPr lang="es-ES" dirty="0" smtClean="0"/>
              <a:t> y numérico</a:t>
            </a:r>
          </a:p>
          <a:p>
            <a:pPr lvl="1"/>
            <a:r>
              <a:rPr lang="es-ES" dirty="0" smtClean="0"/>
              <a:t>Descarga de todos en formato .CSV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8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26081" y="209006"/>
            <a:ext cx="30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Requerimientos</a:t>
            </a:r>
            <a:endParaRPr lang="es-A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9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 smtClean="0">
                <a:solidFill>
                  <a:schemeClr val="bg1"/>
                </a:solidFill>
              </a:rPr>
              <a:t>Activity</a:t>
            </a:r>
            <a:r>
              <a:rPr lang="es-ES" sz="3600" b="1" dirty="0" smtClean="0">
                <a:solidFill>
                  <a:schemeClr val="bg1"/>
                </a:solidFill>
              </a:rPr>
              <a:t> </a:t>
            </a:r>
            <a:r>
              <a:rPr lang="es-ES" sz="3600" b="1" dirty="0" err="1" smtClean="0">
                <a:solidFill>
                  <a:schemeClr val="bg1"/>
                </a:solidFill>
              </a:rPr>
              <a:t>on</a:t>
            </a:r>
            <a:r>
              <a:rPr lang="es-ES" sz="3600" b="1" dirty="0" smtClean="0">
                <a:solidFill>
                  <a:schemeClr val="bg1"/>
                </a:solidFill>
              </a:rPr>
              <a:t> </a:t>
            </a:r>
            <a:r>
              <a:rPr lang="es-ES" sz="3600" b="1" dirty="0" err="1" smtClean="0">
                <a:solidFill>
                  <a:schemeClr val="bg1"/>
                </a:solidFill>
              </a:rPr>
              <a:t>node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17" y="1334807"/>
            <a:ext cx="5766823" cy="55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551</Words>
  <Application>Microsoft Office PowerPoint</Application>
  <PresentationFormat>Presentación en pantalla (4:3)</PresentationFormat>
  <Paragraphs>121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Berlin Sans FB</vt:lpstr>
      <vt:lpstr>Calibri</vt:lpstr>
      <vt:lpstr>Calibri Light</vt:lpstr>
      <vt:lpstr>Tema de Office</vt:lpstr>
      <vt:lpstr>Planificación del trabajo final del curso “Gestión de proyectos de ingeniería”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</dc:creator>
  <cp:lastModifiedBy>Antonio</cp:lastModifiedBy>
  <cp:revision>20</cp:revision>
  <dcterms:created xsi:type="dcterms:W3CDTF">2020-08-12T13:05:58Z</dcterms:created>
  <dcterms:modified xsi:type="dcterms:W3CDTF">2020-08-12T23:45:55Z</dcterms:modified>
</cp:coreProperties>
</file>